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F7B53-8B80-E3EB-640A-C4140E7E954E}" v="6" dt="2021-06-15T11:32:59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ncy A" userId="S::afc@stbernards.southend.sch.uk::4a85afcf-0dae-4f33-983f-e3222af39292" providerId="AD" clId="Web-{853F7B53-8B80-E3EB-640A-C4140E7E954E}"/>
    <pc:docChg chg="modSld">
      <pc:chgData name="Clancy A" userId="S::afc@stbernards.southend.sch.uk::4a85afcf-0dae-4f33-983f-e3222af39292" providerId="AD" clId="Web-{853F7B53-8B80-E3EB-640A-C4140E7E954E}" dt="2021-06-15T11:32:57.396" v="1" actId="20577"/>
      <pc:docMkLst>
        <pc:docMk/>
      </pc:docMkLst>
      <pc:sldChg chg="modSp">
        <pc:chgData name="Clancy A" userId="S::afc@stbernards.southend.sch.uk::4a85afcf-0dae-4f33-983f-e3222af39292" providerId="AD" clId="Web-{853F7B53-8B80-E3EB-640A-C4140E7E954E}" dt="2021-06-15T11:32:57.396" v="1" actId="20577"/>
        <pc:sldMkLst>
          <pc:docMk/>
          <pc:sldMk cId="2121391213" sldId="257"/>
        </pc:sldMkLst>
        <pc:spChg chg="mod">
          <ac:chgData name="Clancy A" userId="S::afc@stbernards.southend.sch.uk::4a85afcf-0dae-4f33-983f-e3222af39292" providerId="AD" clId="Web-{853F7B53-8B80-E3EB-640A-C4140E7E954E}" dt="2021-06-15T11:32:57.396" v="1" actId="20577"/>
          <ac:spMkLst>
            <pc:docMk/>
            <pc:sldMk cId="2121391213" sldId="25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0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0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8109" y="1825794"/>
            <a:ext cx="2530697" cy="1705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06" t="15801" r="17310" b="7262"/>
          <a:stretch/>
        </p:blipFill>
        <p:spPr>
          <a:xfrm rot="16200000">
            <a:off x="1954315" y="4122191"/>
            <a:ext cx="3004898" cy="2080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7" y="1890189"/>
            <a:ext cx="995681" cy="1366744"/>
          </a:xfrm>
          <a:prstGeom prst="rect">
            <a:avLst/>
          </a:prstGeom>
        </p:spPr>
      </p:pic>
      <p:pic>
        <p:nvPicPr>
          <p:cNvPr id="13" name="Picture 12" descr="M:\Art\Exemplar GCSE 2009 Frances\000_36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4357" r="20752" b="19486"/>
          <a:stretch/>
        </p:blipFill>
        <p:spPr bwMode="auto">
          <a:xfrm>
            <a:off x="2781836" y="1895328"/>
            <a:ext cx="953048" cy="13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892" t="13689" r="20207" b="9903"/>
          <a:stretch/>
        </p:blipFill>
        <p:spPr>
          <a:xfrm rot="5400000">
            <a:off x="-193775" y="4054292"/>
            <a:ext cx="3003843" cy="2217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4582" y="2137199"/>
            <a:ext cx="3670479" cy="44499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artist linking to 1 of the themes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of their images (use the help sheet overleaf) and produce an artist copy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GB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20+ photos 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help explore your theme.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LEAST 1 double page of ideas – you need 3 composition ideas linking to your chosen artist and theme.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an </a:t>
            </a:r>
            <a:r>
              <a:rPr lang="en-GB" sz="14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A5</a:t>
            </a:r>
            <a:r>
              <a:rPr lang="en-GB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outcome 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materials of your choice – make sure this has </a:t>
            </a:r>
            <a:r>
              <a:rPr lang="en-GB" sz="1400" dirty="0"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even though it’s small!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your outcome – this could be framed or presented any way you choose.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058" y="202727"/>
            <a:ext cx="711247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Pick one of the following subthemes to explore. At this point your are </a:t>
            </a:r>
            <a:r>
              <a:rPr lang="en-GB" sz="2000" u="sng" dirty="0"/>
              <a:t>NOT</a:t>
            </a:r>
            <a:r>
              <a:rPr lang="en-GB" sz="2000" dirty="0"/>
              <a:t> limited to a portrait.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56766" y="1281328"/>
          <a:ext cx="550571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239">
                  <a:extLst>
                    <a:ext uri="{9D8B030D-6E8A-4147-A177-3AD203B41FA5}">
                      <a16:colId xmlns:a16="http://schemas.microsoft.com/office/drawing/2014/main" val="3501011039"/>
                    </a:ext>
                  </a:extLst>
                </a:gridCol>
                <a:gridCol w="1835239">
                  <a:extLst>
                    <a:ext uri="{9D8B030D-6E8A-4147-A177-3AD203B41FA5}">
                      <a16:colId xmlns:a16="http://schemas.microsoft.com/office/drawing/2014/main" val="2715777029"/>
                    </a:ext>
                  </a:extLst>
                </a:gridCol>
                <a:gridCol w="1835239">
                  <a:extLst>
                    <a:ext uri="{9D8B030D-6E8A-4147-A177-3AD203B41FA5}">
                      <a16:colId xmlns:a16="http://schemas.microsoft.com/office/drawing/2014/main" val="2089203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Bernard MT Condensed" panose="020508060609050204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Autobiography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Bernard MT Condensed" panose="020508060609050204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Bernard MT Condensed" panose="020508060609050204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363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3644" y="935296"/>
            <a:ext cx="312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Mistral" pitchFamily="66" charset="0"/>
              </a:rPr>
              <a:t>Creative Investigation </a:t>
            </a:r>
            <a:endParaRPr lang="en-GB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43670" y="2259068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7" y="1901700"/>
            <a:ext cx="1135531" cy="1355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8959" y="3290476"/>
            <a:ext cx="82424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Student Examples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89" y="3316324"/>
            <a:ext cx="1148613" cy="3270813"/>
          </a:xfrm>
          <a:prstGeom prst="rect">
            <a:avLst/>
          </a:prstGeom>
        </p:spPr>
      </p:pic>
      <p:pic>
        <p:nvPicPr>
          <p:cNvPr id="17" name="Picture 16" descr="See full size 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799" y="1901700"/>
            <a:ext cx="1184571" cy="13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28771" y="3264716"/>
            <a:ext cx="132528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Artist Examples</a:t>
            </a:r>
          </a:p>
        </p:txBody>
      </p:sp>
    </p:spTree>
    <p:extLst>
      <p:ext uri="{BB962C8B-B14F-4D97-AF65-F5344CB8AC3E}">
        <p14:creationId xmlns:p14="http://schemas.microsoft.com/office/powerpoint/2010/main" val="212139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23618"/>
            <a:ext cx="8744757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Sorts Mill Goudy"/>
                <a:ea typeface="Times New Roman" panose="02020603050405020304" pitchFamily="18" charset="0"/>
                <a:cs typeface="Times New Roman" panose="02020603050405020304" pitchFamily="18" charset="0"/>
              </a:rPr>
              <a:t>EQUIPMENT PACK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orts Mill Goudy"/>
                <a:ea typeface="Times New Roman" panose="02020603050405020304" pitchFamily="18" charset="0"/>
                <a:cs typeface="Times New Roman" panose="02020603050405020304" pitchFamily="18" charset="0"/>
              </a:rPr>
              <a:t>In order to study Fine Art, you will need an equipment pack of specialist kit: 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latin typeface="Sorts Mill Goudy"/>
                <a:ea typeface="Times New Roman" panose="02020603050405020304" pitchFamily="18" charset="0"/>
                <a:cs typeface="Times New Roman" panose="02020603050405020304" pitchFamily="18" charset="0"/>
              </a:rPr>
              <a:t>A sketchbook A3 - A2 Portfolio folder – sketching pencils, coloured pencils, fine-liner pen, pastels - oil or chalk, putty rubber, Paints- Watercolours and Acrylics, Set of brushes – sable brushes and large wall paper brushes.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1818" y="2562520"/>
            <a:ext cx="8152328" cy="1330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If you break down a work of art you have the visual and tactile elements; line, </a:t>
            </a:r>
            <a:r>
              <a:rPr lang="en-US" altLang="en-US" sz="105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colour</a:t>
            </a: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tone, pattern, texture, </a:t>
            </a:r>
            <a:r>
              <a:rPr lang="en-US" altLang="en-US" sz="105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endParaRPr lang="en-US" alt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arranged?  (Background, middle ground, foreground).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</a:t>
            </a:r>
            <a:r>
              <a:rPr lang="en-US" altLang="en-US" sz="105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scheme did the artist use?  (Harmonious, contrasting, dull, bright </a:t>
            </a:r>
            <a:r>
              <a:rPr lang="en-US" altLang="en-US" sz="105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Does it have one main shape or form?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it made up of different shapes joined together?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repeated lines, forms, or rhythms?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Has texture been shown or used?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the work the same all over or does it have particular features that stand out?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7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12865" y="966943"/>
            <a:ext cx="7583733" cy="154443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realistic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painting traditional subjects are portraits and figures landscapes and still life.  In 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abstract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works the subject may be more difficult to see, it might even be the 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feeling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that the artist had.</a:t>
            </a:r>
            <a:endParaRPr lang="en-US" altLang="en-US" sz="700" dirty="0"/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What is the work about?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What is the subject matter?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Was it observed first-hand, remembered or imagined?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Is it realistic, or distorted to make it more abstract?  Can you say why?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Could there be any hidden meanings?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 you 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read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artwork to discover if it is more than it seems at first glance?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What is the message?</a:t>
            </a:r>
            <a:r>
              <a:rPr lang="en-US" altLang="en-US" sz="1050" dirty="0">
                <a:latin typeface="Antique Olive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altLang="en-US" sz="7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12865" y="3937897"/>
            <a:ext cx="7583733" cy="134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art terms “media” means materials used by the artist to create their work. 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was the work made, what was it made with?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materials, tools and techniques did the artist use?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has the media been applied?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did the artist start?  Where do you think the artist finished?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Has the artist used designs, sketches, photographs or other studies to help with the work?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skills must the artist have to create the work?</a:t>
            </a:r>
            <a:endParaRPr lang="en-US" alt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it took a long time or was it done quickly?</a:t>
            </a:r>
            <a:endParaRPr lang="en-US" altLang="en-US" sz="700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55621" y="937697"/>
            <a:ext cx="921667" cy="3937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altLang="en-US" sz="2000">
              <a:latin typeface="Albertu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341" y="2392899"/>
            <a:ext cx="1115274" cy="3794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68074" y="3924642"/>
            <a:ext cx="920751" cy="3667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8136" y="5327824"/>
            <a:ext cx="8086011" cy="138195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/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What drove the artist to create the work in the first place? Unless you research into the artist you might find this question difficult.</a:t>
            </a:r>
            <a:endParaRPr lang="en-US" altLang="en-US" sz="700" dirty="0"/>
          </a:p>
          <a:p>
            <a:pPr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purpose of this work?</a:t>
            </a:r>
            <a:endParaRPr lang="en-US" altLang="en-US" sz="700" dirty="0"/>
          </a:p>
          <a:p>
            <a:pPr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it achieve its purpose?</a:t>
            </a:r>
            <a:endParaRPr lang="en-US" altLang="en-US" sz="700" dirty="0"/>
          </a:p>
          <a:p>
            <a:pPr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context of the work give you any clues to the artist’s intention?</a:t>
            </a:r>
            <a:endParaRPr lang="en-US" altLang="en-US" sz="700" dirty="0"/>
          </a:p>
          <a:p>
            <a:pPr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think the artist was thinking when working on it?</a:t>
            </a:r>
            <a:endParaRPr lang="en-US" altLang="en-US" sz="700" dirty="0"/>
          </a:p>
          <a:p>
            <a:pPr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work affect you in any way?  </a:t>
            </a:r>
            <a:endParaRPr lang="en-US" altLang="en-US" sz="700" dirty="0"/>
          </a:p>
          <a:p>
            <a:pPr>
              <a:buFontTx/>
              <a:buChar char="•"/>
            </a:pPr>
            <a:r>
              <a:rPr lang="en-US" alt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like or dislike it?  Give 3 reasons why / why not.</a:t>
            </a:r>
            <a:endParaRPr lang="en-US" altLang="en-US" sz="16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0306" y="5141292"/>
            <a:ext cx="868072" cy="3730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187898"/>
            <a:ext cx="21672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343" y="900373"/>
            <a:ext cx="101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Bernard MT Condensed" panose="02050806060905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Painting analysis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390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9ea542-79dd-47af-9fde-640532138196" xsi:nil="true"/>
    <lcf76f155ced4ddcb4097134ff3c332f xmlns="3339d9b8-ba3e-4a4d-bf3b-3f1c5b36da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A62D7E93B304FBD8928BA0AE81ECD" ma:contentTypeVersion="14" ma:contentTypeDescription="Create a new document." ma:contentTypeScope="" ma:versionID="f565fe5652400a31bebb60c8be9247a5">
  <xsd:schema xmlns:xsd="http://www.w3.org/2001/XMLSchema" xmlns:xs="http://www.w3.org/2001/XMLSchema" xmlns:p="http://schemas.microsoft.com/office/2006/metadata/properties" xmlns:ns2="3339d9b8-ba3e-4a4d-bf3b-3f1c5b36da5d" xmlns:ns3="ad9ea542-79dd-47af-9fde-640532138196" targetNamespace="http://schemas.microsoft.com/office/2006/metadata/properties" ma:root="true" ma:fieldsID="4ffc0a8c7183664e4d4885b6b0e9a956" ns2:_="" ns3:_="">
    <xsd:import namespace="3339d9b8-ba3e-4a4d-bf3b-3f1c5b36da5d"/>
    <xsd:import namespace="ad9ea542-79dd-47af-9fde-640532138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9d9b8-ba3e-4a4d-bf3b-3f1c5b36d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26d2ed7-f63d-4f59-ab78-525ab06bc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ea542-79dd-47af-9fde-640532138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3321ec-f2e9-4e03-b1d5-a8df704a2521}" ma:internalName="TaxCatchAll" ma:showField="CatchAllData" ma:web="ad9ea542-79dd-47af-9fde-640532138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3E63C-5BD4-448D-A7C4-1EE52B3FCC07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339d9b8-ba3e-4a4d-bf3b-3f1c5b36da5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2930F9-82E8-46C1-9A54-D9ABDB3A203E}"/>
</file>

<file path=customXml/itemProps3.xml><?xml version="1.0" encoding="utf-8"?>
<ds:datastoreItem xmlns:ds="http://schemas.openxmlformats.org/officeDocument/2006/customXml" ds:itemID="{2A074731-ACCD-4CC9-8E99-9DEA8A8694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623</Words>
  <Application>Microsoft Office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Galton</dc:creator>
  <cp:lastModifiedBy>Galton M</cp:lastModifiedBy>
  <cp:revision>4</cp:revision>
  <dcterms:created xsi:type="dcterms:W3CDTF">2020-05-04T11:46:38Z</dcterms:created>
  <dcterms:modified xsi:type="dcterms:W3CDTF">2021-06-15T11:33:05Z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0x0101002D2A62D7E93B304FBD8928BA0AE81ECD</vt:lpwstr>
  </property>
  <property fmtid="{D5CDD505-2E9C-101B-9397-08002B2CF9AE}" pid="3" name="MediaServiceImageTags">
    <vt:lpwstr/>
  </property>
</Properties>
</file>